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4" r:id="rId3"/>
    <p:sldId id="305" r:id="rId4"/>
    <p:sldId id="306" r:id="rId5"/>
    <p:sldId id="307" r:id="rId6"/>
    <p:sldId id="308" r:id="rId7"/>
    <p:sldId id="296" r:id="rId8"/>
    <p:sldId id="268" r:id="rId9"/>
    <p:sldId id="257" r:id="rId10"/>
    <p:sldId id="283" r:id="rId11"/>
    <p:sldId id="284" r:id="rId12"/>
    <p:sldId id="291" r:id="rId13"/>
    <p:sldId id="285" r:id="rId14"/>
    <p:sldId id="286" r:id="rId15"/>
    <p:sldId id="287" r:id="rId16"/>
    <p:sldId id="288" r:id="rId17"/>
    <p:sldId id="292" r:id="rId18"/>
    <p:sldId id="293" r:id="rId19"/>
    <p:sldId id="297" r:id="rId20"/>
    <p:sldId id="299" r:id="rId21"/>
    <p:sldId id="301" r:id="rId22"/>
    <p:sldId id="303" r:id="rId23"/>
    <p:sldId id="302" r:id="rId24"/>
    <p:sldId id="309" r:id="rId25"/>
    <p:sldId id="314" r:id="rId26"/>
    <p:sldId id="315" r:id="rId27"/>
    <p:sldId id="317" r:id="rId28"/>
    <p:sldId id="318" r:id="rId29"/>
    <p:sldId id="319" r:id="rId30"/>
    <p:sldId id="320" r:id="rId31"/>
    <p:sldId id="322" r:id="rId32"/>
    <p:sldId id="325" r:id="rId33"/>
    <p:sldId id="327" r:id="rId34"/>
    <p:sldId id="32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6EEB-6141-4310-A1D6-45D4E6AC0F5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4114-3999-4E3C-9E04-0EF379AB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200C2-277C-4661-BFA3-921011F2A82D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3437-144F-4C71-AE99-E623E7CBE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3437-144F-4C71-AE99-E623E7CBE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B74FE-3288-4432-A69C-E7F7733FD3F1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8AD05-DC81-454B-A1D4-36C5356D3C0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43F50-F976-41E3-B42E-905BDD1747A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863BE-EA56-4FFC-A9BE-8C6E7294B04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B376C-D3BB-4530-AE82-5C44D0766F4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9C478-66B0-4146-955A-2F90E429702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ECED-27E2-4BE2-BE07-D5C968DDCCA0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463F-E9BD-4C37-9996-481DEC13D5E9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9EC5-9656-4FD1-88B8-B71A81B0E4A4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5DF6-0DE1-4D3F-A062-E32AB8CCFB79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3885-008E-4F1F-AF7A-F0378D91CD24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AD31-AC5E-4F1C-A69F-F86995AF70A8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6383-6C9B-455F-9446-ADD2391BACE8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A33F-5F6F-4F81-ACE8-3ACB848590B2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B908-67FB-448E-8B9F-979EB064016A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CF36-7AE0-421B-B6D4-3636FA6FE09F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B67E-A4E1-4A91-B7CB-6A87392B507B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D995-1A37-47F0-A124-CEF451F49D12}" type="datetime2">
              <a:rPr lang="en-US" smtClean="0"/>
              <a:t>Wednesday, February 06,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C2AB-3E40-4961-96CD-C3828EC1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7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REAL SWITCHING OPTIONS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 </a:t>
            </a:r>
            <a:r>
              <a:rPr lang="en-GB" dirty="0" smtClean="0"/>
              <a:t>BEST OF TWO OUTPUTS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 smtClean="0">
                <a:solidFill>
                  <a:srgbClr val="FF0000"/>
                </a:solidFill>
              </a:rPr>
              <a:t>II</a:t>
            </a:r>
            <a:r>
              <a:rPr lang="en-GB" dirty="0" smtClean="0"/>
              <a:t> STOCHASTIC INPUT AND OUTPUT: </a:t>
            </a:r>
            <a:br>
              <a:rPr lang="en-GB" dirty="0" smtClean="0"/>
            </a:br>
            <a:r>
              <a:rPr lang="en-GB" dirty="0" smtClean="0"/>
              <a:t>    OPTION TO SHUT DOWN, </a:t>
            </a:r>
            <a:br>
              <a:rPr lang="en-GB" dirty="0" smtClean="0"/>
            </a:br>
            <a:r>
              <a:rPr lang="en-GB" dirty="0" smtClean="0"/>
              <a:t>OPTION TO RESTART</a:t>
            </a:r>
            <a:br>
              <a:rPr lang="en-GB" dirty="0" smtClean="0"/>
            </a:br>
            <a:r>
              <a:rPr lang="en-GB" sz="4900" dirty="0" smtClean="0">
                <a:solidFill>
                  <a:srgbClr val="FF0000"/>
                </a:solidFill>
              </a:rPr>
              <a:t>III</a:t>
            </a:r>
            <a:r>
              <a:rPr lang="en-GB" dirty="0" smtClean="0"/>
              <a:t>  LOWEST COST OF TWO INPUTS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2273300" y="4992688"/>
          <a:ext cx="1679575" cy="331787"/>
        </p:xfrm>
        <a:graphic>
          <a:graphicData uri="http://schemas.openxmlformats.org/presentationml/2006/ole">
            <p:oleObj spid="_x0000_s56324" name="Equation" r:id="rId3" imgW="1282680" imgH="2538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3568" y="357301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RNVR for state 2:</a:t>
            </a:r>
            <a:endParaRPr lang="en-US" sz="1600" dirty="0"/>
          </a:p>
        </p:txBody>
      </p:sp>
      <p:graphicFrame>
        <p:nvGraphicFramePr>
          <p:cNvPr id="56329" name="Object 14"/>
          <p:cNvGraphicFramePr>
            <a:graphicFrameLocks noChangeAspect="1"/>
          </p:cNvGraphicFramePr>
          <p:nvPr/>
        </p:nvGraphicFramePr>
        <p:xfrm>
          <a:off x="1722438" y="5732463"/>
          <a:ext cx="7050087" cy="365125"/>
        </p:xfrm>
        <a:graphic>
          <a:graphicData uri="http://schemas.openxmlformats.org/presentationml/2006/ole">
            <p:oleObj spid="_x0000_s56329" name="Equation" r:id="rId4" imgW="5384520" imgH="279360" progId="Equation.DSMT4">
              <p:embed/>
            </p:oleObj>
          </a:graphicData>
        </a:graphic>
      </p:graphicFrame>
      <p:graphicFrame>
        <p:nvGraphicFramePr>
          <p:cNvPr id="56332" name="Object 14"/>
          <p:cNvGraphicFramePr>
            <a:graphicFrameLocks noChangeAspect="1"/>
          </p:cNvGraphicFramePr>
          <p:nvPr/>
        </p:nvGraphicFramePr>
        <p:xfrm>
          <a:off x="1638300" y="4005263"/>
          <a:ext cx="6884988" cy="581025"/>
        </p:xfrm>
        <a:graphic>
          <a:graphicData uri="http://schemas.openxmlformats.org/presentationml/2006/ole">
            <p:oleObj spid="_x0000_s56332" name="Equation" r:id="rId5" imgW="5257800" imgH="44424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83568" y="499039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Solution: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148064" y="499039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characteristic root equation:</a:t>
            </a:r>
            <a:endParaRPr lang="en-US" sz="1600" dirty="0"/>
          </a:p>
        </p:txBody>
      </p:sp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1907704" y="1988840"/>
          <a:ext cx="2411412" cy="581025"/>
        </p:xfrm>
        <a:graphic>
          <a:graphicData uri="http://schemas.openxmlformats.org/presentationml/2006/ole">
            <p:oleObj spid="_x0000_s56333" name="Equation" r:id="rId6" imgW="1841400" imgH="444240" progId="Equation.DSMT4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83568" y="69269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RNVR for state 1:</a:t>
            </a:r>
            <a:endParaRPr lang="en-US" sz="1600" dirty="0"/>
          </a:p>
        </p:txBody>
      </p:sp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1789113" y="2852738"/>
          <a:ext cx="6916737" cy="365125"/>
        </p:xfrm>
        <a:graphic>
          <a:graphicData uri="http://schemas.openxmlformats.org/presentationml/2006/ole">
            <p:oleObj spid="_x0000_s56334" name="Equation" r:id="rId7" imgW="5283000" imgH="279360" progId="Equation.DSMT4">
              <p:embed/>
            </p:oleObj>
          </a:graphicData>
        </a:graphic>
      </p:graphicFrame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1331913" y="1124744"/>
          <a:ext cx="7499350" cy="581025"/>
        </p:xfrm>
        <a:graphic>
          <a:graphicData uri="http://schemas.openxmlformats.org/presentationml/2006/ole">
            <p:oleObj spid="_x0000_s56335" name="Equation" r:id="rId8" imgW="5727600" imgH="444240" progId="Equation.DSMT4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568" y="211007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Solution: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148064" y="211007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characteristic root equation: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3568" y="422108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Economic conditions </a:t>
            </a:r>
            <a:r>
              <a:rPr lang="en-US" sz="1600" dirty="0" err="1" smtClean="0"/>
              <a:t>favour</a:t>
            </a:r>
            <a:r>
              <a:rPr lang="en-US" sz="1600" dirty="0" smtClean="0"/>
              <a:t> a switch from inactive to active state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23728" y="522920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input price is low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23728" y="4725144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output price is high, and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568" y="2132856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Economic conditions </a:t>
            </a:r>
            <a:r>
              <a:rPr lang="en-US" sz="1600" dirty="0" err="1" smtClean="0"/>
              <a:t>favour</a:t>
            </a:r>
            <a:r>
              <a:rPr lang="en-US" sz="1600" dirty="0" smtClean="0"/>
              <a:t> a switch from active to inactive state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123728" y="314096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input price is high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123728" y="263691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output price is low, and</a:t>
            </a:r>
            <a:endParaRPr lang="en-US" sz="1600" dirty="0"/>
          </a:p>
        </p:txBody>
      </p:sp>
      <p:sp>
        <p:nvSpPr>
          <p:cNvPr id="30" name="Right Arrow 29"/>
          <p:cNvSpPr/>
          <p:nvPr/>
        </p:nvSpPr>
        <p:spPr>
          <a:xfrm>
            <a:off x="5436096" y="501317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6732240" y="2852936"/>
          <a:ext cx="1279525" cy="298450"/>
        </p:xfrm>
        <a:graphic>
          <a:graphicData uri="http://schemas.openxmlformats.org/presentationml/2006/ole">
            <p:oleObj spid="_x0000_s59400" name="Equation" r:id="rId3" imgW="977760" imgH="228600" progId="Equation.DSMT4">
              <p:embed/>
            </p:oleObj>
          </a:graphicData>
        </a:graphic>
      </p:graphicFrame>
      <p:sp>
        <p:nvSpPr>
          <p:cNvPr id="32" name="Right Arrow 31"/>
          <p:cNvSpPr/>
          <p:nvPr/>
        </p:nvSpPr>
        <p:spPr>
          <a:xfrm>
            <a:off x="5436096" y="285293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6732240" y="5013176"/>
          <a:ext cx="1314450" cy="300037"/>
        </p:xfrm>
        <a:graphic>
          <a:graphicData uri="http://schemas.openxmlformats.org/presentationml/2006/ole">
            <p:oleObj spid="_x0000_s59401" name="Equation" r:id="rId4" imgW="1002960" imgH="228600" progId="Equation.DSMT4">
              <p:embed/>
            </p:oleObj>
          </a:graphicData>
        </a:graphic>
      </p:graphicFrame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Switching cost from state 2 to state 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83671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Switching cost from state 1 to state 2</a:t>
            </a:r>
            <a:endParaRPr lang="en-US" sz="16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484688" y="852934"/>
          <a:ext cx="282575" cy="298450"/>
        </p:xfrm>
        <a:graphic>
          <a:graphicData uri="http://schemas.openxmlformats.org/presentationml/2006/ole">
            <p:oleObj spid="_x0000_s60418" name="Equation" r:id="rId3" imgW="215640" imgH="228600" progId="Equation.DSMT4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4484688" y="1284258"/>
          <a:ext cx="284162" cy="298450"/>
        </p:xfrm>
        <a:graphic>
          <a:graphicData uri="http://schemas.openxmlformats.org/presentationml/2006/ole">
            <p:oleObj spid="_x0000_s60419" name="Equation" r:id="rId4" imgW="215640" imgH="228600" progId="Equation.DSMT4">
              <p:embed/>
            </p:oleObj>
          </a:graphicData>
        </a:graphic>
      </p:graphicFrame>
      <p:graphicFrame>
        <p:nvGraphicFramePr>
          <p:cNvPr id="60420" name="Object 14"/>
          <p:cNvGraphicFramePr>
            <a:graphicFrameLocks noChangeAspect="1"/>
          </p:cNvGraphicFramePr>
          <p:nvPr/>
        </p:nvGraphicFramePr>
        <p:xfrm>
          <a:off x="3338339" y="5661248"/>
          <a:ext cx="3409950" cy="581025"/>
        </p:xfrm>
        <a:graphic>
          <a:graphicData uri="http://schemas.openxmlformats.org/presentationml/2006/ole">
            <p:oleObj spid="_x0000_s60420" name="Equation" r:id="rId5" imgW="2603160" imgH="444240" progId="Equation.DSMT4">
              <p:embed/>
            </p:oleObj>
          </a:graphicData>
        </a:graphic>
      </p:graphicFrame>
      <p:graphicFrame>
        <p:nvGraphicFramePr>
          <p:cNvPr id="60421" name="Object 14"/>
          <p:cNvGraphicFramePr>
            <a:graphicFrameLocks noChangeAspect="1"/>
          </p:cNvGraphicFramePr>
          <p:nvPr/>
        </p:nvGraphicFramePr>
        <p:xfrm>
          <a:off x="3338339" y="4936293"/>
          <a:ext cx="3208338" cy="565150"/>
        </p:xfrm>
        <a:graphic>
          <a:graphicData uri="http://schemas.openxmlformats.org/presentationml/2006/ole">
            <p:oleObj spid="_x0000_s60421" name="Equation" r:id="rId6" imgW="2450880" imgH="431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357301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Optimality conditions</a:t>
            </a:r>
            <a:endParaRPr lang="en-US" sz="1600" dirty="0"/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3338339" y="2729672"/>
          <a:ext cx="3492500" cy="581025"/>
        </p:xfrm>
        <a:graphic>
          <a:graphicData uri="http://schemas.openxmlformats.org/presentationml/2006/ole">
            <p:oleObj spid="_x0000_s60422" name="Equation" r:id="rId7" imgW="2666880" imgH="444240" progId="Equation.DSMT4">
              <p:embed/>
            </p:oleObj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3338339" y="1988840"/>
          <a:ext cx="3475037" cy="581025"/>
        </p:xfrm>
        <a:graphic>
          <a:graphicData uri="http://schemas.openxmlformats.org/presentationml/2006/ole">
            <p:oleObj spid="_x0000_s60423" name="Equation" r:id="rId8" imgW="2654280" imgH="4442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5576" y="206084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matching switching  </a:t>
            </a:r>
            <a:endParaRPr lang="en-US" sz="1600" dirty="0"/>
          </a:p>
        </p:txBody>
      </p:sp>
      <p:graphicFrame>
        <p:nvGraphicFramePr>
          <p:cNvPr id="60424" name="Object 14"/>
          <p:cNvGraphicFramePr>
            <a:graphicFrameLocks noChangeAspect="1"/>
          </p:cNvGraphicFramePr>
          <p:nvPr/>
        </p:nvGraphicFramePr>
        <p:xfrm>
          <a:off x="3338339" y="4195461"/>
          <a:ext cx="3376612" cy="581025"/>
        </p:xfrm>
        <a:graphic>
          <a:graphicData uri="http://schemas.openxmlformats.org/presentationml/2006/ole">
            <p:oleObj spid="_x0000_s60424" name="Equation" r:id="rId9" imgW="2577960" imgH="444240" progId="Equation.DSMT4">
              <p:embed/>
            </p:oleObj>
          </a:graphicData>
        </a:graphic>
      </p:graphicFrame>
      <p:graphicFrame>
        <p:nvGraphicFramePr>
          <p:cNvPr id="60425" name="Object 14"/>
          <p:cNvGraphicFramePr>
            <a:graphicFrameLocks noChangeAspect="1"/>
          </p:cNvGraphicFramePr>
          <p:nvPr/>
        </p:nvGraphicFramePr>
        <p:xfrm>
          <a:off x="3338339" y="3470504"/>
          <a:ext cx="3341687" cy="565150"/>
        </p:xfrm>
        <a:graphic>
          <a:graphicData uri="http://schemas.openxmlformats.org/presentationml/2006/ole">
            <p:oleObj spid="_x0000_s60425" name="Equation" r:id="rId10" imgW="2552400" imgH="431640" progId="Equation.DSMT4">
              <p:embed/>
            </p:oleObj>
          </a:graphicData>
        </a:graphic>
      </p:graphicFrame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Available equations: 2 VM, 4SP, 2Q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9087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Unknowns:</a:t>
            </a:r>
            <a:endParaRPr lang="en-US" sz="1600" dirty="0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427984" y="1196752"/>
          <a:ext cx="4248472" cy="432047"/>
        </p:xfrm>
        <a:graphic>
          <a:graphicData uri="http://schemas.openxmlformats.org/presentationml/2006/ole">
            <p:oleObj spid="_x0000_s61445" name="Equation" r:id="rId3" imgW="247644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148478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Require: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492896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(ii) switching boundary from inactive to active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988840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switching boundary from active to inactive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306896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then evaluate</a:t>
            </a:r>
            <a:endParaRPr lang="en-US" sz="1600" dirty="0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6673850" y="3092326"/>
          <a:ext cx="665163" cy="300038"/>
        </p:xfrm>
        <a:graphic>
          <a:graphicData uri="http://schemas.openxmlformats.org/presentationml/2006/ole">
            <p:oleObj spid="_x0000_s61448" name="Equation" r:id="rId4" imgW="507960" imgH="2286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3568" y="306896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create the boundaries, we set:</a:t>
            </a:r>
            <a:endParaRPr lang="en-US" sz="1600" dirty="0"/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051720" y="4221088"/>
          <a:ext cx="2012950" cy="582612"/>
        </p:xfrm>
        <a:graphic>
          <a:graphicData uri="http://schemas.openxmlformats.org/presentationml/2006/ole">
            <p:oleObj spid="_x0000_s61449" name="Equation" r:id="rId5" imgW="1536480" imgH="44424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5576" y="3717032"/>
            <a:ext cx="5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Spread between boundaries expressed by the wedges:</a:t>
            </a:r>
            <a:endParaRPr lang="en-US" sz="1600" dirty="0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5220072" y="4221088"/>
          <a:ext cx="2028825" cy="582612"/>
        </p:xfrm>
        <a:graphic>
          <a:graphicData uri="http://schemas.openxmlformats.org/presentationml/2006/ole">
            <p:oleObj spid="_x0000_s61450" name="Equation" r:id="rId6" imgW="1549080" imgH="444240" progId="Equation.DSMT4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331640" y="5310534"/>
          <a:ext cx="2892425" cy="566738"/>
        </p:xfrm>
        <a:graphic>
          <a:graphicData uri="http://schemas.openxmlformats.org/presentationml/2006/ole">
            <p:oleObj spid="_x0000_s61451" name="Equation" r:id="rId7" imgW="2209680" imgH="431640" progId="Equation.DSMT4">
              <p:embed/>
            </p:oleObj>
          </a:graphicData>
        </a:graphic>
      </p:graphicFrame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4972893" y="5310534"/>
          <a:ext cx="2911475" cy="566737"/>
        </p:xfrm>
        <a:graphic>
          <a:graphicData uri="http://schemas.openxmlformats.org/presentationml/2006/ole">
            <p:oleObj spid="_x0000_s61452" name="Equation" r:id="rId8" imgW="2222280" imgH="431640" progId="Equation.DSMT4">
              <p:embed/>
            </p:oleObj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3924300" y="3092450"/>
          <a:ext cx="981075" cy="300038"/>
        </p:xfrm>
        <a:graphic>
          <a:graphicData uri="http://schemas.openxmlformats.org/presentationml/2006/ole">
            <p:oleObj spid="_x0000_s61453" name="Equation" r:id="rId9" imgW="749160" imgH="2286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283968" y="433184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</a:t>
            </a:r>
            <a:endParaRPr lang="en-US" sz="1400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Single Switching Model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switch from state 1 to 2 implies abandonment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2353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Optimality conditions</a:t>
            </a:r>
            <a:endParaRPr lang="en-US" sz="1600" dirty="0"/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7164288" y="4261192"/>
          <a:ext cx="282575" cy="298450"/>
        </p:xfrm>
        <a:graphic>
          <a:graphicData uri="http://schemas.openxmlformats.org/presentationml/2006/ole">
            <p:oleObj spid="_x0000_s62466" name="Equation" r:id="rId3" imgW="215640" imgH="228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323446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</a:t>
            </a:r>
            <a:r>
              <a:rPr lang="en-US" sz="1600" dirty="0" smtClean="0"/>
              <a:t> function</a:t>
            </a:r>
            <a:endParaRPr lang="en-US" sz="1600" dirty="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635896" y="2607650"/>
          <a:ext cx="2097088" cy="581025"/>
        </p:xfrm>
        <a:graphic>
          <a:graphicData uri="http://schemas.openxmlformats.org/presentationml/2006/ole">
            <p:oleObj spid="_x0000_s62467" name="Equation" r:id="rId4" imgW="1600200" imgH="444240" progId="Equation.DSMT4">
              <p:embed/>
            </p:oleObj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3635896" y="2018200"/>
          <a:ext cx="2095500" cy="565150"/>
        </p:xfrm>
        <a:graphic>
          <a:graphicData uri="http://schemas.openxmlformats.org/presentationml/2006/ole">
            <p:oleObj spid="_x0000_s62468" name="Equation" r:id="rId5" imgW="1600200" imgH="431640" progId="Equation.DSMT4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635896" y="3212976"/>
          <a:ext cx="4257675" cy="730250"/>
        </p:xfrm>
        <a:graphic>
          <a:graphicData uri="http://schemas.openxmlformats.org/presentationml/2006/ole">
            <p:oleObj spid="_x0000_s62469" name="Equation" r:id="rId6" imgW="3251160" imgH="55872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568" y="148478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matching switching 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Eliminate</a:t>
            </a:r>
            <a:endParaRPr lang="en-US" sz="1600" dirty="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835696" y="4221088"/>
          <a:ext cx="981075" cy="298450"/>
        </p:xfrm>
        <a:graphic>
          <a:graphicData uri="http://schemas.openxmlformats.org/presentationml/2006/ole">
            <p:oleObj spid="_x0000_s62470" name="Equation" r:id="rId7" imgW="74916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03848" y="4221088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form the boundary relating </a:t>
            </a:r>
            <a:endParaRPr lang="en-US" sz="1600" dirty="0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084168" y="4261192"/>
          <a:ext cx="300038" cy="298450"/>
        </p:xfrm>
        <a:graphic>
          <a:graphicData uri="http://schemas.openxmlformats.org/presentationml/2006/ole">
            <p:oleObj spid="_x0000_s62471" name="Equation" r:id="rId8" imgW="228600" imgH="228600" progId="Equation.DSMT4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635375" y="1412875"/>
          <a:ext cx="2427288" cy="581025"/>
        </p:xfrm>
        <a:graphic>
          <a:graphicData uri="http://schemas.openxmlformats.org/presentationml/2006/ole">
            <p:oleObj spid="_x0000_s62472" name="Equation" r:id="rId9" imgW="1854000" imgH="44424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6216" y="422108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8326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257" y="1616187"/>
            <a:ext cx="5277485" cy="36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046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90612"/>
            <a:ext cx="5486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Take Notice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403649" y="2527300"/>
          <a:ext cx="6696744" cy="2629892"/>
        </p:xfrm>
        <a:graphic>
          <a:graphicData uri="http://schemas.openxmlformats.org/presentationml/2006/ole">
            <p:oleObj spid="_x0000_s66563" name="Document" r:id="rId3" imgW="5285074" imgH="180292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 </a:t>
            </a:r>
            <a:r>
              <a:rPr lang="en-US" dirty="0" smtClean="0"/>
              <a:t>General Output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Arial" charset="0"/>
              </a:rPr>
              <a:t>EXAMPLES:  SHIP COMBINATION CARRIERS=EITHER 		    	   WET OR  DRY CARGO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	   REAL ESTATE=EITHER RESIDENTIAL OR 			   OFFICE TENANTS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	    FINANCE CLASSES=EITHER REAL 			    OPTIONS OR </a:t>
            </a:r>
          </a:p>
          <a:p>
            <a:r>
              <a:rPr lang="en-US" b="1" dirty="0" smtClean="0">
                <a:latin typeface="Arial" charset="0"/>
              </a:rPr>
              <a:t>		    INVESTMENT ANALYSIS ELECTIVES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 	     FINANCE CAREER CHOICE=EITHER 			     ACADEMIA OR CONSULTING OR BUSINESS		     </a:t>
            </a:r>
          </a:p>
          <a:p>
            <a:pPr lvl="3">
              <a:buNone/>
            </a:pPr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to pay for flexible plant that can be suspended &amp; restarted ?</a:t>
            </a:r>
          </a:p>
          <a:p>
            <a:r>
              <a:rPr lang="en-US" dirty="0" smtClean="0"/>
              <a:t>Effect on employees, as Mary Barton found in Manchester  164 years ago.</a:t>
            </a:r>
          </a:p>
          <a:p>
            <a:r>
              <a:rPr lang="en-US" dirty="0" smtClean="0"/>
              <a:t>Alert CROM monitors input &amp; output prices, updates expected correlations &amp; volatilities.</a:t>
            </a:r>
          </a:p>
          <a:p>
            <a:r>
              <a:rPr lang="en-US" dirty="0" smtClean="0"/>
              <a:t>Adds value by suspending &amp; restarting at appropriate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8924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Alberta tar sands using gas to produce oil…[large Chinese investments there].</a:t>
            </a:r>
          </a:p>
          <a:p>
            <a:r>
              <a:rPr lang="en-US" dirty="0" smtClean="0"/>
              <a:t>Searching for cheaper/more efficient labor, as wages and output prices vary over time.</a:t>
            </a:r>
          </a:p>
          <a:p>
            <a:r>
              <a:rPr lang="en-US" dirty="0" smtClean="0"/>
              <a:t>Airlines shifting capacity, among locations and over time, as seat demand varies.</a:t>
            </a:r>
          </a:p>
          <a:p>
            <a:r>
              <a:rPr lang="en-US" dirty="0" smtClean="0"/>
              <a:t>Financial education shifts among locations and over time, as quality &amp; demand vary.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Forecasting volatilities and correlations for hardly or rarely traded inputs &amp; outputs.</a:t>
            </a:r>
          </a:p>
          <a:p>
            <a:endParaRPr lang="en-US" dirty="0" smtClean="0"/>
          </a:p>
          <a:p>
            <a:r>
              <a:rPr lang="en-US" dirty="0" smtClean="0"/>
              <a:t>Data is often within the management accounting system (revenue ASM, and operating cost per ASM for airlines) (</a:t>
            </a:r>
            <a:r>
              <a:rPr lang="en-US" dirty="0" err="1" smtClean="0"/>
              <a:t>RevPAR</a:t>
            </a:r>
            <a:r>
              <a:rPr lang="en-US" dirty="0" smtClean="0"/>
              <a:t> and </a:t>
            </a:r>
            <a:r>
              <a:rPr lang="en-US" dirty="0" err="1" smtClean="0"/>
              <a:t>CostPAR</a:t>
            </a:r>
            <a:r>
              <a:rPr lang="en-US" dirty="0" smtClean="0"/>
              <a:t> for hotels).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III</a:t>
            </a:r>
            <a:r>
              <a:rPr lang="en-US" dirty="0" smtClean="0"/>
              <a:t>  Energy INPUT Switching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Substituting natural gas-oil-hydro-coal in electricity generation (flexible facilities, or diversified national energy systems).</a:t>
            </a:r>
          </a:p>
          <a:p>
            <a:r>
              <a:rPr lang="en-US" sz="2800" dirty="0" smtClean="0"/>
              <a:t>Alternative gas-electricity-coal-wood in residential heating.</a:t>
            </a:r>
          </a:p>
          <a:p>
            <a:r>
              <a:rPr lang="en-US" sz="2800" dirty="0" smtClean="0"/>
              <a:t>Switching midnight or early morning grid electricity to running pumped power stations.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Alternative inputs for biodiesel production.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Rape Oil vs. Palm Oil </a:t>
            </a:r>
            <a:br>
              <a:rPr lang="en-US" dirty="0" smtClean="0"/>
            </a:br>
            <a:r>
              <a:rPr lang="en-US" dirty="0" smtClean="0"/>
              <a:t>Switching Economics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173" y="1600200"/>
            <a:ext cx="65956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375150" y="1930400"/>
          <a:ext cx="261938" cy="339725"/>
        </p:xfrm>
        <a:graphic>
          <a:graphicData uri="http://schemas.openxmlformats.org/presentationml/2006/ole">
            <p:oleObj spid="_x0000_s75778" name="Equation" r:id="rId4" imgW="177480" imgH="228600" progId="Equation.DSMT4">
              <p:embed/>
            </p:oleObj>
          </a:graphicData>
        </a:graphic>
      </p:graphicFrame>
      <p:sp>
        <p:nvSpPr>
          <p:cNvPr id="1037" name="Text Box 5"/>
          <p:cNvSpPr txBox="1">
            <a:spLocks noChangeArrowheads="1"/>
          </p:cNvSpPr>
          <p:nvPr/>
        </p:nvSpPr>
        <p:spPr bwMode="auto">
          <a:xfrm>
            <a:off x="1189038" y="1874838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Risk neutral drift rate </a:t>
            </a:r>
            <a:endParaRPr lang="en-US"/>
          </a:p>
        </p:txBody>
      </p:sp>
      <p:sp>
        <p:nvSpPr>
          <p:cNvPr id="1038" name="Text Box 9"/>
          <p:cNvSpPr txBox="1">
            <a:spLocks noChangeArrowheads="1"/>
          </p:cNvSpPr>
          <p:nvPr/>
        </p:nvSpPr>
        <p:spPr bwMode="auto">
          <a:xfrm>
            <a:off x="1189038" y="92233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Price asset </a:t>
            </a:r>
            <a:endParaRPr lang="en-US" dirty="0"/>
          </a:p>
        </p:txBody>
      </p:sp>
      <p:sp>
        <p:nvSpPr>
          <p:cNvPr id="1039" name="Text Box 10"/>
          <p:cNvSpPr txBox="1">
            <a:spLocks noChangeArrowheads="1"/>
          </p:cNvSpPr>
          <p:nvPr/>
        </p:nvSpPr>
        <p:spPr bwMode="auto">
          <a:xfrm>
            <a:off x="1189038" y="40481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Two inputs (assets)</a:t>
            </a:r>
            <a:endParaRPr lang="en-US"/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4356100" y="922338"/>
          <a:ext cx="280988" cy="342900"/>
        </p:xfrm>
        <a:graphic>
          <a:graphicData uri="http://schemas.openxmlformats.org/presentationml/2006/ole">
            <p:oleObj spid="_x0000_s75779" name="Equation" r:id="rId5" imgW="190440" imgH="228600" progId="Equation.DSMT4">
              <p:embed/>
            </p:oleObj>
          </a:graphicData>
        </a:graphic>
      </p:graphicFrame>
      <p:graphicFrame>
        <p:nvGraphicFramePr>
          <p:cNvPr id="1029" name="Object 16"/>
          <p:cNvGraphicFramePr>
            <a:graphicFrameLocks noChangeAspect="1"/>
          </p:cNvGraphicFramePr>
          <p:nvPr/>
        </p:nvGraphicFramePr>
        <p:xfrm>
          <a:off x="3276600" y="476250"/>
          <a:ext cx="712788" cy="301625"/>
        </p:xfrm>
        <a:graphic>
          <a:graphicData uri="http://schemas.openxmlformats.org/presentationml/2006/ole">
            <p:oleObj spid="_x0000_s75780" name="Equation" r:id="rId6" imgW="482400" imgH="203040" progId="Equation.DSMT4">
              <p:embed/>
            </p:oleObj>
          </a:graphicData>
        </a:graphic>
      </p:graphicFrame>
      <p:graphicFrame>
        <p:nvGraphicFramePr>
          <p:cNvPr id="1030" name="Object 20"/>
          <p:cNvGraphicFramePr>
            <a:graphicFrameLocks noChangeAspect="1"/>
          </p:cNvGraphicFramePr>
          <p:nvPr/>
        </p:nvGraphicFramePr>
        <p:xfrm>
          <a:off x="4421188" y="2414588"/>
          <a:ext cx="149225" cy="209550"/>
        </p:xfrm>
        <a:graphic>
          <a:graphicData uri="http://schemas.openxmlformats.org/presentationml/2006/ole">
            <p:oleObj spid="_x0000_s75781" name="Equation" r:id="rId7" imgW="101520" imgH="139680" progId="Equation.DSMT4">
              <p:embed/>
            </p:oleObj>
          </a:graphicData>
        </a:graphic>
      </p:graphicFrame>
      <p:sp>
        <p:nvSpPr>
          <p:cNvPr id="1040" name="Text Box 21"/>
          <p:cNvSpPr txBox="1">
            <a:spLocks noChangeArrowheads="1"/>
          </p:cNvSpPr>
          <p:nvPr/>
        </p:nvSpPr>
        <p:spPr bwMode="auto">
          <a:xfrm>
            <a:off x="1189038" y="23336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Risk-free rate</a:t>
            </a:r>
            <a:endParaRPr lang="en-US"/>
          </a:p>
        </p:txBody>
      </p:sp>
      <p:graphicFrame>
        <p:nvGraphicFramePr>
          <p:cNvPr id="1031" name="Object 27"/>
          <p:cNvGraphicFramePr>
            <a:graphicFrameLocks noChangeAspect="1"/>
          </p:cNvGraphicFramePr>
          <p:nvPr/>
        </p:nvGraphicFramePr>
        <p:xfrm>
          <a:off x="4621213" y="4530725"/>
          <a:ext cx="3078162" cy="381000"/>
        </p:xfrm>
        <a:graphic>
          <a:graphicData uri="http://schemas.openxmlformats.org/presentationml/2006/ole">
            <p:oleObj spid="_x0000_s75782" name="Equation" r:id="rId8" imgW="2082600" imgH="253800" progId="Equation.DSMT4">
              <p:embed/>
            </p:oleObj>
          </a:graphicData>
        </a:graphic>
      </p:graphicFrame>
      <p:sp>
        <p:nvSpPr>
          <p:cNvPr id="1041" name="Text Box 28"/>
          <p:cNvSpPr txBox="1">
            <a:spLocks noChangeArrowheads="1"/>
          </p:cNvSpPr>
          <p:nvPr/>
        </p:nvSpPr>
        <p:spPr bwMode="auto">
          <a:xfrm>
            <a:off x="1189038" y="279876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/>
              <a:t>Stochastic behaviour for asset </a:t>
            </a:r>
          </a:p>
        </p:txBody>
      </p:sp>
      <p:sp>
        <p:nvSpPr>
          <p:cNvPr id="1042" name="Text Box 30"/>
          <p:cNvSpPr txBox="1">
            <a:spLocks noChangeArrowheads="1"/>
          </p:cNvSpPr>
          <p:nvPr/>
        </p:nvSpPr>
        <p:spPr bwMode="auto">
          <a:xfrm>
            <a:off x="1189038" y="3157538"/>
            <a:ext cx="5688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Geometric Brownian Motion (ignore subscript t)</a:t>
            </a:r>
            <a:endParaRPr lang="en-US"/>
          </a:p>
        </p:txBody>
      </p:sp>
      <p:graphicFrame>
        <p:nvGraphicFramePr>
          <p:cNvPr id="1032" name="Object 31"/>
          <p:cNvGraphicFramePr>
            <a:graphicFrameLocks noChangeAspect="1"/>
          </p:cNvGraphicFramePr>
          <p:nvPr/>
        </p:nvGraphicFramePr>
        <p:xfrm>
          <a:off x="3702050" y="3789363"/>
          <a:ext cx="2382838" cy="342900"/>
        </p:xfrm>
        <a:graphic>
          <a:graphicData uri="http://schemas.openxmlformats.org/presentationml/2006/ole">
            <p:oleObj spid="_x0000_s75783" name="Equation" r:id="rId9" imgW="1612800" imgH="228600" progId="Equation.DSMT4">
              <p:embed/>
            </p:oleObj>
          </a:graphicData>
        </a:graphic>
      </p:graphicFrame>
      <p:graphicFrame>
        <p:nvGraphicFramePr>
          <p:cNvPr id="1033" name="Object 34"/>
          <p:cNvGraphicFramePr>
            <a:graphicFrameLocks noChangeAspect="1"/>
          </p:cNvGraphicFramePr>
          <p:nvPr/>
        </p:nvGraphicFramePr>
        <p:xfrm>
          <a:off x="7859713" y="4510088"/>
          <a:ext cx="600075" cy="381000"/>
        </p:xfrm>
        <a:graphic>
          <a:graphicData uri="http://schemas.openxmlformats.org/presentationml/2006/ole">
            <p:oleObj spid="_x0000_s75784" name="Equation" r:id="rId10" imgW="406080" imgH="253800" progId="Equation.DSMT4">
              <p:embed/>
            </p:oleObj>
          </a:graphicData>
        </a:graphic>
      </p:graphicFrame>
      <p:sp>
        <p:nvSpPr>
          <p:cNvPr id="1043" name="Text Box 35"/>
          <p:cNvSpPr txBox="1">
            <a:spLocks noChangeArrowheads="1"/>
          </p:cNvSpPr>
          <p:nvPr/>
        </p:nvSpPr>
        <p:spPr bwMode="auto">
          <a:xfrm>
            <a:off x="1189038" y="4508500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Correlated exogenous shocks</a:t>
            </a:r>
            <a:endParaRPr lang="en-US"/>
          </a:p>
        </p:txBody>
      </p:sp>
      <p:graphicFrame>
        <p:nvGraphicFramePr>
          <p:cNvPr id="1034" name="Object 38"/>
          <p:cNvGraphicFramePr>
            <a:graphicFrameLocks noChangeAspect="1"/>
          </p:cNvGraphicFramePr>
          <p:nvPr/>
        </p:nvGraphicFramePr>
        <p:xfrm>
          <a:off x="4427538" y="2862263"/>
          <a:ext cx="150812" cy="246062"/>
        </p:xfrm>
        <a:graphic>
          <a:graphicData uri="http://schemas.openxmlformats.org/presentationml/2006/ole">
            <p:oleObj spid="_x0000_s75785" name="Equation" r:id="rId11" imgW="101520" imgH="164880" progId="Equation.DSMT4">
              <p:embed/>
            </p:oleObj>
          </a:graphicData>
        </a:graphic>
      </p:graphicFrame>
      <p:sp>
        <p:nvSpPr>
          <p:cNvPr id="1044" name="Text Box 39"/>
          <p:cNvSpPr txBox="1">
            <a:spLocks noChangeArrowheads="1"/>
          </p:cNvSpPr>
          <p:nvPr/>
        </p:nvSpPr>
        <p:spPr bwMode="auto">
          <a:xfrm>
            <a:off x="1189038" y="5300663"/>
            <a:ext cx="3744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Switching investment cost</a:t>
            </a:r>
            <a:endParaRPr lang="en-US"/>
          </a:p>
        </p:txBody>
      </p:sp>
      <p:sp>
        <p:nvSpPr>
          <p:cNvPr id="1045" name="Text Box 40"/>
          <p:cNvSpPr txBox="1">
            <a:spLocks noChangeArrowheads="1"/>
          </p:cNvSpPr>
          <p:nvPr/>
        </p:nvSpPr>
        <p:spPr bwMode="auto">
          <a:xfrm>
            <a:off x="1189038" y="5803900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Switch from asset 1 to 2</a:t>
            </a:r>
            <a:endParaRPr lang="en-US"/>
          </a:p>
        </p:txBody>
      </p:sp>
      <p:sp>
        <p:nvSpPr>
          <p:cNvPr id="1046" name="Text Box 41"/>
          <p:cNvSpPr txBox="1">
            <a:spLocks noChangeArrowheads="1"/>
          </p:cNvSpPr>
          <p:nvPr/>
        </p:nvSpPr>
        <p:spPr bwMode="auto">
          <a:xfrm>
            <a:off x="1189038" y="6308725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Switch from asset 2 to 1</a:t>
            </a:r>
            <a:endParaRPr lang="en-US"/>
          </a:p>
        </p:txBody>
      </p:sp>
      <p:graphicFrame>
        <p:nvGraphicFramePr>
          <p:cNvPr id="1035" name="Object 42"/>
          <p:cNvGraphicFramePr>
            <a:graphicFrameLocks noChangeAspect="1"/>
          </p:cNvGraphicFramePr>
          <p:nvPr/>
        </p:nvGraphicFramePr>
        <p:xfrm>
          <a:off x="4616450" y="5805488"/>
          <a:ext cx="336550" cy="342900"/>
        </p:xfrm>
        <a:graphic>
          <a:graphicData uri="http://schemas.openxmlformats.org/presentationml/2006/ole">
            <p:oleObj spid="_x0000_s75786" name="Equation" r:id="rId12" imgW="228600" imgH="228600" progId="Equation.DSMT4">
              <p:embed/>
            </p:oleObj>
          </a:graphicData>
        </a:graphic>
      </p:graphicFrame>
      <p:graphicFrame>
        <p:nvGraphicFramePr>
          <p:cNvPr id="1036" name="Object 43"/>
          <p:cNvGraphicFramePr>
            <a:graphicFrameLocks noChangeAspect="1"/>
          </p:cNvGraphicFramePr>
          <p:nvPr/>
        </p:nvGraphicFramePr>
        <p:xfrm>
          <a:off x="4643438" y="6308725"/>
          <a:ext cx="336550" cy="342900"/>
        </p:xfrm>
        <a:graphic>
          <a:graphicData uri="http://schemas.openxmlformats.org/presentationml/2006/ole">
            <p:oleObj spid="_x0000_s75787" name="Equation" r:id="rId13" imgW="228600" imgH="228600" progId="Equation.DSMT4">
              <p:embed/>
            </p:oleObj>
          </a:graphicData>
        </a:graphic>
      </p:graphicFrame>
      <p:sp>
        <p:nvSpPr>
          <p:cNvPr id="104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23B51-B95F-4145-A213-7F2CF3ED1F7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11213" y="1671638"/>
          <a:ext cx="7599362" cy="685800"/>
        </p:xfrm>
        <a:graphic>
          <a:graphicData uri="http://schemas.openxmlformats.org/presentationml/2006/ole">
            <p:oleObj spid="_x0000_s76802" name="Equation" r:id="rId4" imgW="5143320" imgH="457200" progId="Equation.DSMT4">
              <p:embed/>
            </p:oleObj>
          </a:graphicData>
        </a:graphic>
      </p:graphicFrame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250825" y="1247775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Using Ito’s lemma, risk neutral fundamental pde:</a:t>
            </a:r>
            <a:endParaRPr lang="en-US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250825" y="2574925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 takes the general form:</a:t>
            </a:r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484438" y="3141663"/>
          <a:ext cx="1146175" cy="361950"/>
        </p:xfrm>
        <a:graphic>
          <a:graphicData uri="http://schemas.openxmlformats.org/presentationml/2006/ole">
            <p:oleObj spid="_x0000_s76803" name="Equation" r:id="rId5" imgW="774360" imgH="241200" progId="Equation.DSMT4">
              <p:embed/>
            </p:oleObj>
          </a:graphicData>
        </a:graphic>
      </p:graphicFrame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250825" y="37163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Substitute solution</a:t>
            </a:r>
            <a:endParaRPr lang="en-US" dirty="0"/>
          </a:p>
        </p:txBody>
      </p:sp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1506538" y="4292600"/>
          <a:ext cx="6513512" cy="381000"/>
        </p:xfrm>
        <a:graphic>
          <a:graphicData uri="http://schemas.openxmlformats.org/presentationml/2006/ole">
            <p:oleObj spid="_x0000_s76804" name="Equation" r:id="rId6" imgW="4406760" imgH="253800" progId="Equation.DSMT4">
              <p:embed/>
            </p:oleObj>
          </a:graphicData>
        </a:graphic>
      </p:graphicFrame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250825" y="692150"/>
            <a:ext cx="8351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of option to switch input</a:t>
            </a:r>
            <a:endParaRPr lang="en-US"/>
          </a:p>
        </p:txBody>
      </p:sp>
      <p:graphicFrame>
        <p:nvGraphicFramePr>
          <p:cNvPr id="2053" name="Object 15"/>
          <p:cNvGraphicFramePr>
            <a:graphicFrameLocks noChangeAspect="1"/>
          </p:cNvGraphicFramePr>
          <p:nvPr/>
        </p:nvGraphicFramePr>
        <p:xfrm>
          <a:off x="3544888" y="765175"/>
          <a:ext cx="225425" cy="247650"/>
        </p:xfrm>
        <a:graphic>
          <a:graphicData uri="http://schemas.openxmlformats.org/presentationml/2006/ole">
            <p:oleObj spid="_x0000_s76805" name="Equation" r:id="rId7" imgW="152280" imgH="164880" progId="Equation.DSMT4">
              <p:embed/>
            </p:oleObj>
          </a:graphicData>
        </a:graphic>
      </p:graphicFrame>
      <p:sp>
        <p:nvSpPr>
          <p:cNvPr id="206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3DDE29-34B2-44D3-B4AE-B9774495BDE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973138" y="414178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of asset 1 when switch to asset 1 is viable</a:t>
            </a:r>
            <a:endParaRPr lang="en-US"/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973138" y="69215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Asset 1 in use</a:t>
            </a:r>
            <a:endParaRPr lang="en-US"/>
          </a:p>
        </p:txBody>
      </p:sp>
      <p:sp>
        <p:nvSpPr>
          <p:cNvPr id="3082" name="Text Box 4"/>
          <p:cNvSpPr txBox="1">
            <a:spLocks noChangeArrowheads="1"/>
          </p:cNvSpPr>
          <p:nvPr/>
        </p:nvSpPr>
        <p:spPr bwMode="auto">
          <a:xfrm>
            <a:off x="973138" y="1125538"/>
            <a:ext cx="5256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of asset 1 when switch to asset 2 is viable</a:t>
            </a:r>
            <a:endParaRPr lang="en-US"/>
          </a:p>
        </p:txBody>
      </p:sp>
      <p:sp>
        <p:nvSpPr>
          <p:cNvPr id="3083" name="Text Box 5"/>
          <p:cNvSpPr txBox="1">
            <a:spLocks noChangeArrowheads="1"/>
          </p:cNvSpPr>
          <p:nvPr/>
        </p:nvSpPr>
        <p:spPr bwMode="auto">
          <a:xfrm>
            <a:off x="973138" y="1557338"/>
            <a:ext cx="5256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of asset 2 when switch to asset 2 is viable</a:t>
            </a:r>
            <a:endParaRPr lang="en-US"/>
          </a:p>
        </p:txBody>
      </p: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973138" y="37163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Asset 2 in use</a:t>
            </a:r>
            <a:endParaRPr lang="en-US"/>
          </a:p>
        </p:txBody>
      </p:sp>
      <p:sp>
        <p:nvSpPr>
          <p:cNvPr id="3085" name="Text Box 7"/>
          <p:cNvSpPr txBox="1">
            <a:spLocks noChangeArrowheads="1"/>
          </p:cNvSpPr>
          <p:nvPr/>
        </p:nvSpPr>
        <p:spPr bwMode="auto">
          <a:xfrm>
            <a:off x="973138" y="4579938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of asset 2 when switch to asset 1 is viable</a:t>
            </a:r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767513" y="1125538"/>
          <a:ext cx="355600" cy="400050"/>
        </p:xfrm>
        <a:graphic>
          <a:graphicData uri="http://schemas.openxmlformats.org/presentationml/2006/ole">
            <p:oleObj spid="_x0000_s77826" name="Equation" r:id="rId4" imgW="241200" imgH="26640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6804025" y="1557338"/>
          <a:ext cx="355600" cy="400050"/>
        </p:xfrm>
        <a:graphic>
          <a:graphicData uri="http://schemas.openxmlformats.org/presentationml/2006/ole">
            <p:oleObj spid="_x0000_s77827" name="Equation" r:id="rId5" imgW="241200" imgH="26640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6742113" y="4141788"/>
          <a:ext cx="336550" cy="400050"/>
        </p:xfrm>
        <a:graphic>
          <a:graphicData uri="http://schemas.openxmlformats.org/presentationml/2006/ole">
            <p:oleObj spid="_x0000_s77828" name="Equation" r:id="rId6" imgW="228600" imgH="26640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6732588" y="4579938"/>
          <a:ext cx="355600" cy="400050"/>
        </p:xfrm>
        <a:graphic>
          <a:graphicData uri="http://schemas.openxmlformats.org/presentationml/2006/ole">
            <p:oleObj spid="_x0000_s77829" name="Equation" r:id="rId7" imgW="241200" imgH="266400" progId="Equation.DSMT4">
              <p:embed/>
            </p:oleObj>
          </a:graphicData>
        </a:graphic>
      </p:graphicFrame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973138" y="2349500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Value of asset 1 in use plus switching </a:t>
            </a:r>
            <a:r>
              <a:rPr lang="en-GB" dirty="0" smtClean="0"/>
              <a:t>option, ignoring output.</a:t>
            </a:r>
            <a:endParaRPr lang="en-US" dirty="0"/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2974975" y="2855913"/>
          <a:ext cx="3100388" cy="666750"/>
        </p:xfrm>
        <a:graphic>
          <a:graphicData uri="http://schemas.openxmlformats.org/presentationml/2006/ole">
            <p:oleObj spid="_x0000_s77830" name="Equation" r:id="rId8" imgW="2095200" imgH="444240" progId="Equation.DSMT4">
              <p:embed/>
            </p:oleObj>
          </a:graphicData>
        </a:graphic>
      </p:graphicFrame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971550" y="5064125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Value of asset 1 in use plus switching </a:t>
            </a:r>
            <a:r>
              <a:rPr lang="en-GB" dirty="0" smtClean="0"/>
              <a:t>option, ignoring output.</a:t>
            </a:r>
            <a:endParaRPr lang="en-US" dirty="0"/>
          </a:p>
        </p:txBody>
      </p:sp>
      <p:graphicFrame>
        <p:nvGraphicFramePr>
          <p:cNvPr id="3079" name="Object 17"/>
          <p:cNvGraphicFramePr>
            <a:graphicFrameLocks noChangeAspect="1"/>
          </p:cNvGraphicFramePr>
          <p:nvPr/>
        </p:nvGraphicFramePr>
        <p:xfrm>
          <a:off x="2954338" y="5570538"/>
          <a:ext cx="3138487" cy="666750"/>
        </p:xfrm>
        <a:graphic>
          <a:graphicData uri="http://schemas.openxmlformats.org/presentationml/2006/ole">
            <p:oleObj spid="_x0000_s77831" name="Equation" r:id="rId9" imgW="2120760" imgH="444240" progId="Equation.DSMT4">
              <p:embed/>
            </p:oleObj>
          </a:graphicData>
        </a:graphic>
      </p:graphicFrame>
      <p:sp>
        <p:nvSpPr>
          <p:cNvPr id="308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2037D3-E950-49D4-ABF4-BB1375CF2F2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2951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900113" y="981075"/>
            <a:ext cx="504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Asset 1 in use, switch to asset 2:</a:t>
            </a:r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776538" y="1916113"/>
          <a:ext cx="3230562" cy="495300"/>
        </p:xfrm>
        <a:graphic>
          <a:graphicData uri="http://schemas.openxmlformats.org/presentationml/2006/ole">
            <p:oleObj spid="_x0000_s78850" name="Equation" r:id="rId4" imgW="2184120" imgH="330120" progId="Equation.DSMT4">
              <p:embed/>
            </p:oleObj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900113" y="3716338"/>
            <a:ext cx="5041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Asset 2 in use, switch to asset 1:</a:t>
            </a:r>
            <a:endParaRPr lang="en-US"/>
          </a:p>
        </p:txBody>
      </p:sp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2646363" y="4365625"/>
          <a:ext cx="3192462" cy="495300"/>
        </p:xfrm>
        <a:graphic>
          <a:graphicData uri="http://schemas.openxmlformats.org/presentationml/2006/ole">
            <p:oleObj spid="_x0000_s78851" name="Equation" r:id="rId5" imgW="2158920" imgH="330120" progId="Equation.DSMT4">
              <p:embed/>
            </p:oleObj>
          </a:graphicData>
        </a:graphic>
      </p:graphicFrame>
      <p:sp>
        <p:nvSpPr>
          <p:cNvPr id="410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033631-74DB-487D-BC8D-9DF5CF461C9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ONE-WAY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984776" cy="417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95513" y="333375"/>
          <a:ext cx="4337050" cy="723900"/>
        </p:xfrm>
        <a:graphic>
          <a:graphicData uri="http://schemas.openxmlformats.org/presentationml/2006/ole">
            <p:oleObj spid="_x0000_s79874" name="Equation" r:id="rId4" imgW="2933640" imgH="4824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644775" y="1370013"/>
          <a:ext cx="3584575" cy="666750"/>
        </p:xfrm>
        <a:graphic>
          <a:graphicData uri="http://schemas.openxmlformats.org/presentationml/2006/ole">
            <p:oleObj spid="_x0000_s79875" name="Equation" r:id="rId5" imgW="2425680" imgH="44424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532063" y="2162175"/>
          <a:ext cx="3662362" cy="666750"/>
        </p:xfrm>
        <a:graphic>
          <a:graphicData uri="http://schemas.openxmlformats.org/presentationml/2006/ole">
            <p:oleObj spid="_x0000_s79876" name="Equation" r:id="rId6" imgW="2476440" imgH="444240" progId="Equation.DSMT4">
              <p:embed/>
            </p:oleObj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VM1:</a:t>
            </a:r>
            <a:endParaRPr lang="en-US"/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2195513" y="2997200"/>
          <a:ext cx="4338637" cy="723900"/>
        </p:xfrm>
        <a:graphic>
          <a:graphicData uri="http://schemas.openxmlformats.org/presentationml/2006/ole">
            <p:oleObj spid="_x0000_s79877" name="Equation" r:id="rId7" imgW="2933640" imgH="482400" progId="Equation.DSMT4">
              <p:embed/>
            </p:oleObj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2616200" y="5067300"/>
          <a:ext cx="3643313" cy="666750"/>
        </p:xfrm>
        <a:graphic>
          <a:graphicData uri="http://schemas.openxmlformats.org/presentationml/2006/ole">
            <p:oleObj spid="_x0000_s79878" name="Equation" r:id="rId8" imgW="2463480" imgH="444240" progId="Equation.DSMT4">
              <p:embed/>
            </p:oleObj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0825" y="32131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VM2:</a:t>
            </a: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0825" y="14843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SP1 – VM1</a:t>
            </a:r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50825" y="227647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SP2 – VM1</a:t>
            </a: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50825" y="42926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SP1 – VM2</a:t>
            </a:r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0825" y="521017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SP2 – VM2</a:t>
            </a:r>
            <a:endParaRPr lang="en-US"/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>
            <a:off x="7019925" y="404813"/>
            <a:ext cx="504825" cy="5329237"/>
          </a:xfrm>
          <a:prstGeom prst="rightBrace">
            <a:avLst>
              <a:gd name="adj1" fmla="val 87972"/>
              <a:gd name="adj2" fmla="val 5114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669213" y="29241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6 equations</a:t>
            </a:r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95288" y="616585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 Q equations</a:t>
            </a:r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51275" y="616585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Unknowns: 10</a:t>
            </a:r>
            <a:endParaRPr lang="en-US"/>
          </a:p>
        </p:txBody>
      </p:sp>
      <p:sp>
        <p:nvSpPr>
          <p:cNvPr id="513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445EB-85A6-4FC3-B998-1F1C7F44AA75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5918" y="4143380"/>
            <a:ext cx="464346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Illustration</a:t>
            </a:r>
            <a:r>
              <a:rPr lang="en-US" dirty="0" smtClean="0">
                <a:latin typeface="Symbol" pitchFamily="18" charset="2"/>
              </a:rPr>
              <a:t> r=.5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256" y="1600200"/>
            <a:ext cx="6995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Switch Expands Boundaries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3807" y="1600200"/>
            <a:ext cx="587638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quasi-analytical solution for feedstock switching when switch costs are fixed.</a:t>
            </a:r>
          </a:p>
          <a:p>
            <a:endParaRPr lang="en-US" dirty="0" smtClean="0"/>
          </a:p>
          <a:p>
            <a:r>
              <a:rPr lang="en-US" dirty="0" smtClean="0"/>
              <a:t>Simple solution when only one switch is feasible.</a:t>
            </a:r>
          </a:p>
          <a:p>
            <a:endParaRPr lang="en-US" dirty="0" smtClean="0"/>
          </a:p>
          <a:p>
            <a:r>
              <a:rPr lang="en-US" dirty="0" smtClean="0"/>
              <a:t>Switch hysteresis increases when correlation is negative or volatility is high, or for a single switch.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Plausible empirical application </a:t>
            </a:r>
            <a:r>
              <a:rPr lang="en-US" dirty="0" smtClean="0"/>
              <a:t>to </a:t>
            </a:r>
            <a:r>
              <a:rPr lang="en-US" dirty="0" smtClean="0"/>
              <a:t>biodiesel inputs (switching between palm oil &amp; rape</a:t>
            </a:r>
            <a:r>
              <a:rPr lang="en-US" dirty="0" smtClean="0"/>
              <a:t>) or additions to a refinery so it can </a:t>
            </a:r>
            <a:r>
              <a:rPr lang="en-US" smtClean="0"/>
              <a:t>switch between WTI and WTS.</a:t>
            </a:r>
            <a:endParaRPr lang="en-US" dirty="0" smtClean="0"/>
          </a:p>
          <a:p>
            <a:r>
              <a:rPr lang="en-US" dirty="0" smtClean="0"/>
              <a:t>Wider extensions to electricity generation.</a:t>
            </a:r>
          </a:p>
          <a:p>
            <a:r>
              <a:rPr lang="en-US" dirty="0" smtClean="0"/>
              <a:t>And to national energy sources, adding perhaps the consideration of sustainability or ecological costs, which are volatile and increase/decrease over time and public awareness.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OUTPUT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9289032" cy="30963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&amp; SP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772816"/>
            <a:ext cx="9145016" cy="432048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14538" y="0"/>
            <a:ext cx="5243512" cy="6281738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II</a:t>
            </a:r>
            <a:r>
              <a:rPr lang="en-US" dirty="0" smtClean="0"/>
              <a:t>  SUSPENSION &amp; RESTART OPTIONS</a:t>
            </a:r>
            <a:br>
              <a:rPr lang="en-US" dirty="0" smtClean="0"/>
            </a:br>
            <a:r>
              <a:rPr lang="en-US" dirty="0" smtClean="0"/>
              <a:t> 19</a:t>
            </a:r>
            <a:r>
              <a:rPr lang="en-US" baseline="30000" dirty="0" smtClean="0"/>
              <a:t>th</a:t>
            </a:r>
            <a:r>
              <a:rPr lang="en-US" dirty="0" smtClean="0"/>
              <a:t> Century Manchester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424936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 Switching Options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Flexibility has significant value in certain markets, especially for correlation &lt; 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661248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Adkins and </a:t>
            </a:r>
            <a:r>
              <a:rPr lang="en-US" sz="1400" dirty="0" err="1" smtClean="0"/>
              <a:t>Paxson</a:t>
            </a:r>
            <a:r>
              <a:rPr lang="en-US" sz="1400" dirty="0" smtClean="0"/>
              <a:t> (2012)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176" y="139628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/>
              <a:t>Trigeorgis</a:t>
            </a:r>
            <a:r>
              <a:rPr lang="en-US" sz="1400" dirty="0" smtClean="0"/>
              <a:t> and Mason (1987)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853071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Deterministic models unable to capture this option value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340635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 as an exchange option, but need dimension reducing transformation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517368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Quasi-analytical solution for multi-factor models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716901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Brennan and Schwartz (1985), </a:t>
            </a:r>
            <a:r>
              <a:rPr lang="en-US" sz="1400" dirty="0" err="1" smtClean="0"/>
              <a:t>Paxson</a:t>
            </a:r>
            <a:r>
              <a:rPr lang="en-US" sz="1400" dirty="0" smtClean="0"/>
              <a:t> (2005)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4229337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One-factor models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2828199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/>
              <a:t>Margrabe</a:t>
            </a:r>
            <a:r>
              <a:rPr lang="en-US" sz="1400" dirty="0" smtClean="0"/>
              <a:t> (1978), McDonald and Siegel (1985), </a:t>
            </a:r>
            <a:r>
              <a:rPr lang="en-US" sz="1400" dirty="0" err="1" smtClean="0"/>
              <a:t>Paxson</a:t>
            </a:r>
            <a:r>
              <a:rPr lang="en-US" sz="1400" dirty="0" smtClean="0"/>
              <a:t> and Pinto (2005)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Ignore the switching costs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377255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He and </a:t>
            </a:r>
            <a:r>
              <a:rPr lang="en-US" sz="1400" dirty="0" err="1" smtClean="0"/>
              <a:t>Pindyck</a:t>
            </a:r>
            <a:r>
              <a:rPr lang="en-US" sz="1400" dirty="0" smtClean="0"/>
              <a:t> (1992), </a:t>
            </a:r>
            <a:r>
              <a:rPr lang="en-US" sz="1400" dirty="0" err="1" smtClean="0"/>
              <a:t>Brekke</a:t>
            </a:r>
            <a:r>
              <a:rPr lang="en-US" sz="1400" dirty="0" smtClean="0"/>
              <a:t> and </a:t>
            </a:r>
            <a:r>
              <a:rPr lang="en-US" sz="1400" dirty="0" err="1" smtClean="0"/>
              <a:t>Schieldrop</a:t>
            </a:r>
            <a:r>
              <a:rPr lang="en-US" sz="1400" dirty="0" smtClean="0"/>
              <a:t> (2000)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86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price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48868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follows </a:t>
            </a:r>
            <a:r>
              <a:rPr lang="en-US" sz="1600" dirty="0" err="1" smtClean="0"/>
              <a:t>gBm</a:t>
            </a:r>
            <a:endParaRPr lang="en-US" sz="16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3162" y="2276872"/>
          <a:ext cx="198438" cy="1095375"/>
        </p:xfrm>
        <a:graphic>
          <a:graphicData uri="http://schemas.openxmlformats.org/presentationml/2006/ole">
            <p:oleObj spid="_x0000_s1028" name="Equation" r:id="rId3" imgW="152280" imgH="8380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93913" y="1560513"/>
          <a:ext cx="184150" cy="214312"/>
        </p:xfrm>
        <a:graphic>
          <a:graphicData uri="http://schemas.openxmlformats.org/presentationml/2006/ole">
            <p:oleObj spid="_x0000_s1031" name="Equation" r:id="rId4" imgW="139680" imgH="16488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83568" y="98072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Output price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48376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follows </a:t>
            </a:r>
            <a:r>
              <a:rPr lang="en-US" sz="1600" dirty="0" err="1" smtClean="0"/>
              <a:t>gBm</a:t>
            </a:r>
            <a:endParaRPr lang="en-US" sz="1600" dirty="0"/>
          </a:p>
        </p:txBody>
      </p:sp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101057" y="1067822"/>
          <a:ext cx="166687" cy="182563"/>
        </p:xfrm>
        <a:graphic>
          <a:graphicData uri="http://schemas.openxmlformats.org/presentationml/2006/ole">
            <p:oleObj spid="_x0000_s1039" name="Equation" r:id="rId5" imgW="126720" imgH="1396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31640" y="251389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Convenience yield for output / input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277642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Volatility for output / input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331640" y="306447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Correlation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331640" y="223586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Required return on output / input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83568" y="544522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of asset in state  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83568" y="487632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of asset in state  1</a:t>
            </a:r>
            <a:endParaRPr lang="en-US" sz="1600" dirty="0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186113" y="4897438"/>
          <a:ext cx="682625" cy="331787"/>
        </p:xfrm>
        <a:graphic>
          <a:graphicData uri="http://schemas.openxmlformats.org/presentationml/2006/ole">
            <p:oleObj spid="_x0000_s1041" name="Equation" r:id="rId6" imgW="520560" imgH="253800" progId="Equation.DSMT4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176588" y="5453063"/>
          <a:ext cx="703262" cy="331787"/>
        </p:xfrm>
        <a:graphic>
          <a:graphicData uri="http://schemas.openxmlformats.org/presentationml/2006/ole">
            <p:oleObj spid="_x0000_s1042" name="Equation" r:id="rId7" imgW="533160" imgH="2538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3568" y="430742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Inactive suspended state denoted by  2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83568" y="373851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Active operating state denoted by  1</a:t>
            </a:r>
            <a:endParaRPr lang="en-US" sz="1600" dirty="0"/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022725" y="1004888"/>
          <a:ext cx="2278063" cy="331787"/>
        </p:xfrm>
        <a:graphic>
          <a:graphicData uri="http://schemas.openxmlformats.org/presentationml/2006/ole">
            <p:oleObj spid="_x0000_s1043" name="Equation" r:id="rId8" imgW="1739880" imgH="25380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3997325" y="1497013"/>
          <a:ext cx="2328863" cy="365125"/>
        </p:xfrm>
        <a:graphic>
          <a:graphicData uri="http://schemas.openxmlformats.org/presentationml/2006/ole">
            <p:oleObj spid="_x0000_s1044" name="Equation" r:id="rId9" imgW="1777680" imgH="279360" progId="Equation.DSMT4">
              <p:embed/>
            </p:oleObj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Application>Microsoft Office PowerPoint</Application>
  <PresentationFormat>On-screen Show (4:3)</PresentationFormat>
  <Paragraphs>233</Paragraphs>
  <Slides>34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Equation</vt:lpstr>
      <vt:lpstr>Document</vt:lpstr>
      <vt:lpstr>    REAL SWITCHING OPTIONS   I   BEST OF TWO OUTPUTS  II STOCHASTIC INPUT AND OUTPUT:      OPTION TO SHUT DOWN,  OPTION TO RESTART III  LOWEST COST OF TWO INPUTS </vt:lpstr>
      <vt:lpstr>I  General Output Switching</vt:lpstr>
      <vt:lpstr>SINGLE ONE-WAY SWITCHING</vt:lpstr>
      <vt:lpstr>SINGLE OUTPUT SWITCH</vt:lpstr>
      <vt:lpstr>VM &amp; SP CONDITIONS</vt:lpstr>
      <vt:lpstr>Slide 6</vt:lpstr>
      <vt:lpstr> II  SUSPENSION &amp; RESTART OPTIONS  19th Century Manchester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Stakeholders Take Notice</vt:lpstr>
      <vt:lpstr>Stakeholders</vt:lpstr>
      <vt:lpstr> Applications</vt:lpstr>
      <vt:lpstr>Further Applications</vt:lpstr>
      <vt:lpstr>Further Work Required</vt:lpstr>
      <vt:lpstr>III  Energy INPUT Switching </vt:lpstr>
      <vt:lpstr>Rape Oil vs. Palm Oil  Switching Economics</vt:lpstr>
      <vt:lpstr>Slide 26</vt:lpstr>
      <vt:lpstr>Slide 27</vt:lpstr>
      <vt:lpstr>Slide 28</vt:lpstr>
      <vt:lpstr>Slide 29</vt:lpstr>
      <vt:lpstr>Slide 30</vt:lpstr>
      <vt:lpstr>Numerical Illustration r=.5</vt:lpstr>
      <vt:lpstr>Single Switch Expands Boundaries</vt:lpstr>
      <vt:lpstr>CONCLUSION</vt:lpstr>
      <vt:lpstr>Extensions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Harvesting</dc:title>
  <dc:creator>Roger</dc:creator>
  <cp:lastModifiedBy>Windows User</cp:lastModifiedBy>
  <cp:revision>64</cp:revision>
  <dcterms:created xsi:type="dcterms:W3CDTF">2011-05-19T09:49:23Z</dcterms:created>
  <dcterms:modified xsi:type="dcterms:W3CDTF">2013-02-06T16:16:04Z</dcterms:modified>
</cp:coreProperties>
</file>